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theme/theme1.xml" ContentType="application/vnd.openxmlformats-officedocument.theme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8" Type="http://schemas.openxmlformats.org/officeDocument/2006/relationships/slide" Target="slides/slide3.xml"/><Relationship Id="rId26" Type="http://schemas.openxmlformats.org/officeDocument/2006/relationships/customXml" Target="../customXml/item2.xml"/><Relationship Id="rId21" Type="http://schemas.openxmlformats.org/officeDocument/2006/relationships/slide" Target="slides/slide16.xml"/><Relationship Id="rId3" Type="http://schemas.openxmlformats.org/officeDocument/2006/relationships/presProps" Target="presProps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7" Type="http://schemas.openxmlformats.org/officeDocument/2006/relationships/slide" Target="slides/slide2.xml"/><Relationship Id="rId25" Type="http://schemas.openxmlformats.org/officeDocument/2006/relationships/customXml" Target="../customXml/item1.xml"/><Relationship Id="rId20" Type="http://schemas.openxmlformats.org/officeDocument/2006/relationships/slide" Target="slides/slide15.xml"/><Relationship Id="rId2" Type="http://schemas.openxmlformats.org/officeDocument/2006/relationships/viewProps" Target="viewProps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1" Type="http://schemas.openxmlformats.org/officeDocument/2006/relationships/theme" Target="theme/theme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15" Type="http://schemas.openxmlformats.org/officeDocument/2006/relationships/slide" Target="slides/slide10.xml"/><Relationship Id="rId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" Type="http://schemas.openxmlformats.org/officeDocument/2006/relationships/slide" Target="slides/slide1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7" Type="http://schemas.openxmlformats.org/officeDocument/2006/relationships/customXml" Target="../customXml/item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159303a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159303a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2159303a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2159303a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159303ac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159303ac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2159303a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2159303a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218c6dee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218c6dee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218c6dee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218c6dee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218c6dee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218c6dee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218c6dee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218c6dee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18c6dee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18c6dee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159303ac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159303a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159303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159303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2159303a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2159303a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2159303a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2159303a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62159303a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62159303a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2159303a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2159303a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159303a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159303a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159303a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159303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2159303a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2159303a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v1/v2/v3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object detector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Pascal VOC 2007</a:t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Fast, yet fairly good accuracy			  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450" y="1831975"/>
            <a:ext cx="3267075" cy="20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620900" y="4007550"/>
            <a:ext cx="33372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Results - Pascal VOC 2007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Struggles with localization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… and with small objects that appears in groups</a:t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8450" y="1989138"/>
            <a:ext cx="32670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YOLO v2</a:t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Addresses YOLO v1 issues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Stronger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v2 - Better</a:t>
            </a:r>
            <a:endParaRPr/>
          </a:p>
        </p:txBody>
      </p:sp>
      <p:sp>
        <p:nvSpPr>
          <p:cNvPr id="135" name="Google Shape;13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Implements a lot of </a:t>
            </a:r>
            <a:r>
              <a:rPr lang="en"/>
              <a:t>techniques to increase the mean average precision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 a</a:t>
            </a:r>
            <a:r>
              <a:rPr lang="en"/>
              <a:t>dding passthrough layer so the model can use fine grained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model detects smaller objects better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813" y="1718800"/>
            <a:ext cx="484822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YOLO v2 - Faster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New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Darknet-19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the amount of operations needed</a:t>
            </a:r>
            <a:br>
              <a:rPr lang="en"/>
            </a:br>
            <a:r>
              <a:rPr lang="en"/>
              <a:t>for a forward pass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YOLO v1 - 8.52 billion operations - 88%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YOLO v2 - 5.82 billion operations - 91.2% accuracy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3098" y="1282988"/>
            <a:ext cx="2235051" cy="315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v2 - Stronger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v1 could not classify many different objects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Pascal VOC, only 20 classes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 detection datasets are limited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Object detection: Thousands to hundreds of thousands of images, few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Classification: Millions of images, tens or hundred of thousands classes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Combines COCO (detection) and ImageNet (classification)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Can classify more than 9000 classes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v2 - Combined dataset</a:t>
            </a:r>
            <a:endParaRPr/>
          </a:p>
        </p:txBody>
      </p:sp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9125" y="1152475"/>
            <a:ext cx="3305750" cy="35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v2 - more specific classifications 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249" y="1094425"/>
            <a:ext cx="3961750" cy="360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</a:t>
            </a:r>
            <a:endParaRPr/>
          </a:p>
        </p:txBody>
      </p:sp>
      <p:sp>
        <p:nvSpPr>
          <p:cNvPr id="169" name="Google Shape;16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“... nothing super interesting, just a bunch of small changes that make it better”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 better bounding box prediction, tweak an hyperparameter for class </a:t>
            </a:r>
            <a:r>
              <a:rPr lang="en"/>
              <a:t>prediction</a:t>
            </a:r>
            <a:r>
              <a:rPr lang="en"/>
              <a:t>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New model, Darknet-53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474" y="2571749"/>
            <a:ext cx="3638726" cy="21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v3 in action</a:t>
            </a:r>
            <a:endParaRPr/>
          </a:p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YOLO gif detection" id="177" name="Google Shape;1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1412875"/>
            <a:ext cx="5143500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systems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YOLO v3</a:t>
            </a:r>
            <a:endParaRPr/>
          </a:p>
        </p:txBody>
      </p:sp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000000"/>
                </a:solidFill>
              </a:rPr>
              <a:t>Detection systems in 2016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"/>
              <a:t>Deformable Parts Models (DPM)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Uses a sliding window approach, classifies at each window location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“</a:t>
            </a:r>
            <a:r>
              <a:rPr lang="en"/>
              <a:t>Brute force method”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R-CNN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Generates potential bounding boxes, then CNN to compute feature vectors,</a:t>
            </a:r>
            <a:br>
              <a:rPr lang="en"/>
            </a:br>
            <a:r>
              <a:rPr lang="en"/>
              <a:t>then feature vectors are fed into a SVM classifier(s), then post-processing…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Complex pipeline, each image takes multiple seconds to classify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Sliding window </a:t>
            </a:r>
            <a:r>
              <a:rPr lang="en"/>
              <a:t>approach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Figure 2: An example of applying a sliding window to each layer of the image pyramid."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2888" y="1350975"/>
            <a:ext cx="3838226" cy="301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YOLO?	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Detection systems in 2016: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Deformable Parts Models (DPM)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Uses a sliding window approach and classifies at each step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“Brute force method” =&gt; inefficient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Doesn’t retain contextual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R-CNN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Generates potential bounding boxes, then CNN to compute feature vectors,</a:t>
            </a:r>
            <a:br>
              <a:rPr lang="en"/>
            </a:br>
            <a:r>
              <a:rPr lang="en"/>
              <a:t>then feature vectors are fed into a SVM classifier(s), then post-processing...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Complex pipeline, each image takes multiple seconds to classify each image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v1	</a:t>
            </a:r>
            <a:endParaRPr/>
          </a:p>
        </p:txBody>
      </p:sp>
      <p:sp>
        <p:nvSpPr>
          <p:cNvPr id="86" name="Google Shape;8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Only Look Once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Adresses DPM and R-CNN’s shortcomings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Much faster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25 ms latency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Encodes contextual information about classes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Fewer misclassifications where background are treated as objects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Also, it generalizes better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natural images, yet it detects well on artwork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YOLO v1 - How does it work?	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“A single convolutional network simultaneously predicts multiple bounding boxes and class probabilities for those boxes” </a:t>
            </a:r>
            <a:endParaRPr i="1"/>
          </a:p>
          <a:p>
            <a:pPr indent="0" lvl="0" marL="3657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…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Trained on a loss function that directly corresponds to detection performance and the entire model is trained jointly.“</a:t>
            </a:r>
            <a:endParaRPr i="1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Reframing object detection into a loss function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625" y="1732975"/>
            <a:ext cx="3076250" cy="206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725" y="1849775"/>
            <a:ext cx="3170100" cy="2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/>
        </p:nvSpPr>
        <p:spPr>
          <a:xfrm>
            <a:off x="4190825" y="2532950"/>
            <a:ext cx="973800" cy="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=</a:t>
            </a:r>
            <a:r>
              <a:rPr lang="en" sz="3800"/>
              <a:t>&gt;</a:t>
            </a:r>
            <a:endParaRPr sz="3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YOLO v1 - Architecture </a:t>
            </a:r>
            <a:endParaRPr/>
          </a:p>
        </p:txBody>
      </p:sp>
      <p:sp>
        <p:nvSpPr>
          <p:cNvPr id="107" name="Google Shape;10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Inspired by GoogLeNet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23 convolutional layers followed by 2 fully connected layers</a:t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2275" y="2174850"/>
            <a:ext cx="6057176" cy="25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14D10E4A8309459E4C8E8AB35955F0" ma:contentTypeVersion="" ma:contentTypeDescription="Create a new document." ma:contentTypeScope="" ma:versionID="41e164bb5a535904c58fadaf6c8cb4c4">
  <xsd:schema xmlns:xsd="http://www.w3.org/2001/XMLSchema" xmlns:xs="http://www.w3.org/2001/XMLSchema" xmlns:p="http://schemas.microsoft.com/office/2006/metadata/properties" xmlns:ns2="3011bd27-670b-40e8-bfc7-267b8eb171af" xmlns:ns3="f00a7557-192b-40ee-82fa-50b7af794bf6" xmlns:ns4="a1e6ce1e-028e-4ef7-a0c6-7ba998e8b60a" targetNamespace="http://schemas.microsoft.com/office/2006/metadata/properties" ma:root="true" ma:fieldsID="a394201d3368b68d609ca73d470d57d8" ns2:_="" ns3:_="" ns4:_="">
    <xsd:import namespace="3011bd27-670b-40e8-bfc7-267b8eb171af"/>
    <xsd:import namespace="f00a7557-192b-40ee-82fa-50b7af794bf6"/>
    <xsd:import namespace="a1e6ce1e-028e-4ef7-a0c6-7ba998e8b60a"/>
    <xsd:element name="properties">
      <xsd:complexType>
        <xsd:sequence>
          <xsd:element name="documentManagement">
            <xsd:complexType>
              <xsd:all>
                <xsd:element ref="ns2:TeamSiteName" minOccurs="0"/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11bd27-670b-40e8-bfc7-267b8eb171af" elementFormDefault="qualified">
    <xsd:import namespace="http://schemas.microsoft.com/office/2006/documentManagement/types"/>
    <xsd:import namespace="http://schemas.microsoft.com/office/infopath/2007/PartnerControls"/>
    <xsd:element name="TeamSiteName" ma:index="8" nillable="true" ma:displayName="TeamSite" ma:default="TDT 17" ma:internalName="TeamSiteName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0a7557-192b-40ee-82fa-50b7af794b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e6ce1e-028e-4ef7-a0c6-7ba998e8b60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mSiteName xmlns="3011bd27-670b-40e8-bfc7-267b8eb171af">TDT 17</TeamSiteName>
  </documentManagement>
</p:properties>
</file>

<file path=customXml/itemProps1.xml><?xml version="1.0" encoding="utf-8"?>
<ds:datastoreItem xmlns:ds="http://schemas.openxmlformats.org/officeDocument/2006/customXml" ds:itemID="{295C769B-C312-4119-B026-ABF252D00664}"/>
</file>

<file path=customXml/itemProps2.xml><?xml version="1.0" encoding="utf-8"?>
<ds:datastoreItem xmlns:ds="http://schemas.openxmlformats.org/officeDocument/2006/customXml" ds:itemID="{DB0D7AA1-7FD6-4617-8FC4-5FD3E40C4B77}"/>
</file>

<file path=customXml/itemProps3.xml><?xml version="1.0" encoding="utf-8"?>
<ds:datastoreItem xmlns:ds="http://schemas.openxmlformats.org/officeDocument/2006/customXml" ds:itemID="{19FC2EFA-64DE-4946-A435-9E5CBA5B9522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0x0101004714D10E4A8309459E4C8E8AB35955F0</vt:lpwstr>
  </property>
</Properties>
</file>